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"/>
  </p:notesMasterIdLst>
  <p:sldIdLst>
    <p:sldId id="266" r:id="rId3"/>
    <p:sldId id="259" r:id="rId4"/>
    <p:sldId id="260" r:id="rId5"/>
    <p:sldId id="261" r:id="rId6"/>
    <p:sldId id="262" r:id="rId7"/>
    <p:sldId id="263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1B59"/>
    <a:srgbClr val="9C67A8"/>
    <a:srgbClr val="53274E"/>
    <a:srgbClr val="A04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5" autoAdjust="0"/>
    <p:restoredTop sz="94660" autoAdjust="0"/>
  </p:normalViewPr>
  <p:slideViewPr>
    <p:cSldViewPr snapToGrid="0">
      <p:cViewPr varScale="1">
        <p:scale>
          <a:sx n="81" d="100"/>
          <a:sy n="81" d="100"/>
        </p:scale>
        <p:origin x="189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F6554-31B3-F649-9A2E-CB690F8E1F51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190AC-6723-CD4D-9E28-1DBCF0621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2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898DE-7753-52E1-7B11-00E30443C6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2668"/>
          <a:stretch/>
        </p:blipFill>
        <p:spPr>
          <a:xfrm>
            <a:off x="-13192" y="1271061"/>
            <a:ext cx="12192000" cy="558694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22EB76-AEAA-47DB-9908-F6BBB755D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701" y="1539658"/>
            <a:ext cx="6158340" cy="498825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C4F6D2-0729-4845-8AC0-0170FE21F3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4813" y="4814888"/>
            <a:ext cx="5965825" cy="1585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 goes here (if needed)</a:t>
            </a:r>
          </a:p>
          <a:p>
            <a:pPr lvl="0"/>
            <a:r>
              <a:rPr lang="en-GB" dirty="0"/>
              <a:t>DD Month Year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96B1D5-69E5-4D56-A77C-1C59442162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44813" y="1614488"/>
            <a:ext cx="5965825" cy="168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4F1B5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title for presentation goes here – no more than three lines at 36pt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9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8FEBF-28E4-44AC-A32D-1949567B45D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953378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5D63C-5B5A-4A0C-A99D-9A377EFEB44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777289"/>
            <a:ext cx="5157787" cy="4352923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−"/>
              <a:defRPr/>
            </a:lvl1pPr>
            <a:lvl2pPr marL="685800" indent="-228600">
              <a:buFont typeface="Arial" panose="020B0604020202020204" pitchFamily="34" charset="0"/>
              <a:buChar char="−"/>
              <a:defRPr/>
            </a:lvl2pPr>
            <a:lvl3pPr marL="1143000" indent="-228600">
              <a:buFont typeface="Arial" panose="020B0604020202020204" pitchFamily="34" charset="0"/>
              <a:buChar char="−"/>
              <a:defRPr/>
            </a:lvl3pPr>
            <a:lvl4pPr marL="1600200" indent="-228600">
              <a:buFont typeface="Arial" panose="020B0604020202020204" pitchFamily="34" charset="0"/>
              <a:buChar char="−"/>
              <a:defRPr/>
            </a:lvl4pPr>
            <a:lvl5pPr marL="2057400" indent="-228600"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551E48-FE96-45A4-9CE8-55058494A62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953378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4701F-DD53-4579-B554-919BF4B6276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777289"/>
            <a:ext cx="5183188" cy="4352923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−"/>
              <a:defRPr/>
            </a:lvl1pPr>
            <a:lvl2pPr marL="685800" indent="-228600">
              <a:buFont typeface="Arial" panose="020B0604020202020204" pitchFamily="34" charset="0"/>
              <a:buChar char="−"/>
              <a:defRPr/>
            </a:lvl2pPr>
            <a:lvl3pPr marL="1143000" indent="-228600">
              <a:buFont typeface="Arial" panose="020B0604020202020204" pitchFamily="34" charset="0"/>
              <a:buChar char="−"/>
              <a:defRPr/>
            </a:lvl3pPr>
            <a:lvl4pPr marL="1600200" indent="-228600">
              <a:buFont typeface="Arial" panose="020B0604020202020204" pitchFamily="34" charset="0"/>
              <a:buChar char="−"/>
              <a:defRPr/>
            </a:lvl4pPr>
            <a:lvl5pPr marL="2057400" indent="-228600"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C3CFD-53B1-4402-AB45-3A4B3F0F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23A4-B207-4971-A884-C6351F186E8C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4DC0648-3FFA-45DA-9507-095BB0D4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1"/>
            <a:ext cx="10515600" cy="623923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907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138D72-AA37-4246-8E67-40CE93C9F81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199" y="1017037"/>
            <a:ext cx="11132975" cy="5159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FB7BB-1FE9-4EEE-A6A4-C7C7DD6E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23A4-B207-4971-A884-C6351F186E8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372A47-7D8C-4A4B-BB3E-CDFE0B5C38A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199" y="177412"/>
            <a:ext cx="11132975" cy="64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938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D8FAA-527A-4D35-9B78-6E7E9512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23A4-B207-4971-A884-C6351F186E8C}" type="slidenum">
              <a:rPr lang="en-GB" smtClean="0"/>
              <a:t>‹#›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0DCA77-9F0F-41CE-A653-16E9F5A0094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067641" y="4295081"/>
            <a:ext cx="2346304" cy="12677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0" b="1" kern="1200" smtClean="0">
                <a:solidFill>
                  <a:srgbClr val="4F1B59"/>
                </a:solidFill>
                <a:effectLst/>
              </a:defRPr>
            </a:lvl1pPr>
            <a:lvl2pPr marL="457200" indent="0">
              <a:buFont typeface="Arial" panose="020B0604020202020204" pitchFamily="34" charset="0"/>
              <a:buNone/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GB" dirty="0"/>
              <a:t>00%</a:t>
            </a:r>
            <a:endParaRPr lang="en-GB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07A0AD-EFE2-4D69-936B-2ACF49C9370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067641" y="5640422"/>
            <a:ext cx="2346304" cy="715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400" kern="1200" smtClean="0">
                <a:solidFill>
                  <a:schemeClr val="tx1"/>
                </a:solidFill>
                <a:effectLst/>
              </a:defRPr>
            </a:lvl1pPr>
            <a:lvl2pPr marL="457200" indent="0">
              <a:buFont typeface="Arial" panose="020B0604020202020204" pitchFamily="34" charset="0"/>
              <a:buNone/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GB" sz="1400" dirty="0"/>
              <a:t>Annotated text is second level text and appears in Black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BBC90C-D280-4615-AABD-1C500D7E9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70992" y="4295081"/>
            <a:ext cx="2346304" cy="12677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0" b="1" kern="1200" smtClean="0">
                <a:solidFill>
                  <a:srgbClr val="4F1B59"/>
                </a:solidFill>
                <a:effectLst/>
              </a:defRPr>
            </a:lvl1pPr>
            <a:lvl2pPr marL="457200" indent="0">
              <a:buFont typeface="Arial" panose="020B0604020202020204" pitchFamily="34" charset="0"/>
              <a:buNone/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GB" dirty="0"/>
              <a:t>00%</a:t>
            </a:r>
            <a:endParaRPr lang="en-GB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2BA190-4146-45E5-8303-ED0E03025F7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70992" y="5640422"/>
            <a:ext cx="2346304" cy="715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400" kern="1200" smtClean="0">
                <a:solidFill>
                  <a:schemeClr val="tx1"/>
                </a:solidFill>
                <a:effectLst/>
              </a:defRPr>
            </a:lvl1pPr>
            <a:lvl2pPr marL="457200" indent="0">
              <a:buFont typeface="Arial" panose="020B0604020202020204" pitchFamily="34" charset="0"/>
              <a:buNone/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GB" sz="1400" dirty="0"/>
              <a:t>Annotated text is second level text and appears in Black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F7723F-B1AF-46EF-9611-BD994371028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674343" y="4287497"/>
            <a:ext cx="2346304" cy="12677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0" b="1" kern="1200" smtClean="0">
                <a:solidFill>
                  <a:srgbClr val="4F1B59"/>
                </a:solidFill>
                <a:effectLst/>
              </a:defRPr>
            </a:lvl1pPr>
            <a:lvl2pPr marL="457200" indent="0">
              <a:buFont typeface="Arial" panose="020B0604020202020204" pitchFamily="34" charset="0"/>
              <a:buNone/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GB" dirty="0"/>
              <a:t>00%</a:t>
            </a:r>
            <a:endParaRPr lang="en-GB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E93A30-AF3D-4020-99AC-975F3E67A99B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674343" y="5632838"/>
            <a:ext cx="2346304" cy="715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400" kern="1200" smtClean="0">
                <a:solidFill>
                  <a:schemeClr val="tx1"/>
                </a:solidFill>
                <a:effectLst/>
              </a:defRPr>
            </a:lvl1pPr>
            <a:lvl2pPr marL="457200" indent="0">
              <a:buFont typeface="Arial" panose="020B0604020202020204" pitchFamily="34" charset="0"/>
              <a:buNone/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GB" sz="1400" dirty="0"/>
              <a:t>Annotated text is second level text and appears in Black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4B19B2-7661-4EB7-A927-34107A411361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477694" y="4295081"/>
            <a:ext cx="2346304" cy="12677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8000" b="1" kern="1200" smtClean="0">
                <a:solidFill>
                  <a:srgbClr val="4F1B59"/>
                </a:solidFill>
                <a:effectLst/>
              </a:defRPr>
            </a:lvl1pPr>
            <a:lvl2pPr marL="457200" indent="0">
              <a:buFont typeface="Arial" panose="020B0604020202020204" pitchFamily="34" charset="0"/>
              <a:buNone/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GB" dirty="0"/>
              <a:t>00%</a:t>
            </a:r>
            <a:endParaRPr lang="en-GB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8176F1-924B-4E72-B2E2-2A37E138B744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477694" y="5640422"/>
            <a:ext cx="2346304" cy="715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400" kern="1200" smtClean="0">
                <a:solidFill>
                  <a:schemeClr val="tx1"/>
                </a:solidFill>
                <a:effectLst/>
              </a:defRPr>
            </a:lvl1pPr>
            <a:lvl2pPr marL="457200" indent="0">
              <a:buFont typeface="Arial" panose="020B0604020202020204" pitchFamily="34" charset="0"/>
              <a:buNone/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GB" sz="1400" dirty="0"/>
              <a:t>Annotated text is second level text and appears in Black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5E5FE57-5E50-40A4-AEA0-B29699E72D4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8199" y="177800"/>
            <a:ext cx="11151637" cy="64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693A1F6-3D99-46A1-A021-16E2D750AC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1035050"/>
            <a:ext cx="11152188" cy="283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512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78F3-89DA-4622-A4E2-791EFF282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5274"/>
            <a:ext cx="3932237" cy="1735494"/>
          </a:xfrm>
          <a:prstGeom prst="rect">
            <a:avLst/>
          </a:prstGeom>
        </p:spPr>
        <p:txBody>
          <a:bodyPr anchor="t"/>
          <a:lstStyle>
            <a:lvl1pPr>
              <a:defRPr sz="3600" b="1"/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936C-C0F0-4D60-AC1E-926ACFF1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205272"/>
            <a:ext cx="6722673" cy="6074229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−"/>
              <a:defRPr sz="3200"/>
            </a:lvl1pPr>
            <a:lvl2pPr marL="685800" indent="-228600">
              <a:buFont typeface="Arial" panose="020B0604020202020204" pitchFamily="34" charset="0"/>
              <a:buChar char="−"/>
              <a:defRPr sz="2800"/>
            </a:lvl2pPr>
            <a:lvl3pPr marL="1143000" indent="-228600">
              <a:buFont typeface="Arial" panose="020B0604020202020204" pitchFamily="34" charset="0"/>
              <a:buChar char="−"/>
              <a:defRPr sz="2400"/>
            </a:lvl3pPr>
            <a:lvl4pPr marL="1600200" indent="-228600">
              <a:buFont typeface="Arial" panose="020B0604020202020204" pitchFamily="34" charset="0"/>
              <a:buChar char="−"/>
              <a:defRPr sz="2000"/>
            </a:lvl4pPr>
            <a:lvl5pPr marL="2057400" indent="-228600">
              <a:buFont typeface="Arial" panose="020B0604020202020204" pitchFamily="34" charset="0"/>
              <a:buChar char="−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004B7-E7FE-4070-BADD-15805B4363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399"/>
            <a:ext cx="3932237" cy="42221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2E49-340A-4B50-9CB4-AB6A6408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23A4-B207-4971-A884-C6351F186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702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83DF-3EA9-A56D-5AB1-3278CA61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000"/>
            <a:ext cx="10515600" cy="868037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17210-08B5-BC84-B8B1-7EA3FC91FF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723A4-B207-4971-A884-C6351F186E8C}" type="slidenum">
              <a:rPr lang="en-GB" smtClean="0"/>
              <a:pPr/>
              <a:t>‹#›</a:t>
            </a:fld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084485-8BE1-F18B-049F-2E5A533FE450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719080629"/>
              </p:ext>
            </p:extLst>
          </p:nvPr>
        </p:nvGraphicFramePr>
        <p:xfrm>
          <a:off x="969265" y="1017037"/>
          <a:ext cx="10746466" cy="5304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5835">
                  <a:extLst>
                    <a:ext uri="{9D8B030D-6E8A-4147-A177-3AD203B41FA5}">
                      <a16:colId xmlns:a16="http://schemas.microsoft.com/office/drawing/2014/main" val="3570130839"/>
                    </a:ext>
                  </a:extLst>
                </a:gridCol>
                <a:gridCol w="5390631">
                  <a:extLst>
                    <a:ext uri="{9D8B030D-6E8A-4147-A177-3AD203B41FA5}">
                      <a16:colId xmlns:a16="http://schemas.microsoft.com/office/drawing/2014/main" val="2273487260"/>
                    </a:ext>
                  </a:extLst>
                </a:gridCol>
              </a:tblGrid>
              <a:tr h="544560">
                <a:tc>
                  <a:txBody>
                    <a:bodyPr/>
                    <a:lstStyle/>
                    <a:p>
                      <a:r>
                        <a:rPr lang="en-GB" sz="2400" u="sng" dirty="0">
                          <a:solidFill>
                            <a:schemeClr val="tx1"/>
                          </a:solidFill>
                        </a:rPr>
                        <a:t>Column 1</a:t>
                      </a:r>
                      <a:endParaRPr lang="en-GB" sz="2400" dirty="0">
                        <a:solidFill>
                          <a:schemeClr val="tx1"/>
                        </a:solidFill>
                      </a:endParaRPr>
                    </a:p>
                  </a:txBody>
                  <a:tcPr marL="90844" marR="90844" marT="45422" marB="45422" anchor="ctr"/>
                </a:tc>
                <a:tc>
                  <a:txBody>
                    <a:bodyPr/>
                    <a:lstStyle/>
                    <a:p>
                      <a:r>
                        <a:rPr lang="en-GB" sz="2400" u="sng" dirty="0">
                          <a:solidFill>
                            <a:schemeClr val="tx1"/>
                          </a:solidFill>
                        </a:rPr>
                        <a:t>Column 2</a:t>
                      </a:r>
                      <a:endParaRPr lang="en-GB" sz="2400" dirty="0">
                        <a:solidFill>
                          <a:schemeClr val="tx1"/>
                        </a:solidFill>
                      </a:endParaRPr>
                    </a:p>
                  </a:txBody>
                  <a:tcPr marL="90844" marR="90844" marT="45422" marB="45422" anchor="ctr"/>
                </a:tc>
                <a:extLst>
                  <a:ext uri="{0D108BD9-81ED-4DB2-BD59-A6C34878D82A}">
                    <a16:rowId xmlns:a16="http://schemas.microsoft.com/office/drawing/2014/main" val="1248835734"/>
                  </a:ext>
                </a:extLst>
              </a:tr>
              <a:tr h="4760214">
                <a:tc>
                  <a:txBody>
                    <a:bodyPr/>
                    <a:lstStyle/>
                    <a:p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</a:txBody>
                  <a:tcPr marL="90844" marR="90844" marT="45422" marB="45422"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tx2"/>
                        </a:buClr>
                        <a:buFont typeface="Wingdings" pitchFamily="2" charset="2"/>
                        <a:buChar char="§"/>
                      </a:pPr>
                      <a:endParaRPr lang="en-GB" sz="1800" u="sng" dirty="0">
                        <a:solidFill>
                          <a:srgbClr val="E7763D"/>
                        </a:solidFill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endParaRPr lang="en-GB" sz="1800" dirty="0">
                        <a:solidFill>
                          <a:srgbClr val="E7763D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A bullet goes here.</a:t>
                      </a:r>
                    </a:p>
                  </a:txBody>
                  <a:tcPr marL="90844" marR="90844" marT="45422" marB="45422"/>
                </a:tc>
                <a:extLst>
                  <a:ext uri="{0D108BD9-81ED-4DB2-BD59-A6C34878D82A}">
                    <a16:rowId xmlns:a16="http://schemas.microsoft.com/office/drawing/2014/main" val="301707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9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F9AAE-F165-86AB-935B-26201CAAA9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" b="3615"/>
          <a:stretch/>
        </p:blipFill>
        <p:spPr>
          <a:xfrm>
            <a:off x="0" y="1271061"/>
            <a:ext cx="12192000" cy="558693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22EB76-AEAA-47DB-9908-F6BBB755D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701" y="1539658"/>
            <a:ext cx="6158340" cy="498825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C4F6D2-0729-4845-8AC0-0170FE21F3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4813" y="4814888"/>
            <a:ext cx="5965825" cy="1585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 goes here (if needed)</a:t>
            </a:r>
          </a:p>
          <a:p>
            <a:pPr lvl="0"/>
            <a:r>
              <a:rPr lang="en-GB" dirty="0"/>
              <a:t>DD Month Year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96B1D5-69E5-4D56-A77C-1C59442162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44813" y="1614488"/>
            <a:ext cx="5965825" cy="168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4F1B5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title for presentation goes here – no more than three lines at 36pt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985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54E99-69BA-F538-A155-AB49AFC9A0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" b="1061"/>
          <a:stretch/>
        </p:blipFill>
        <p:spPr>
          <a:xfrm>
            <a:off x="0" y="1271060"/>
            <a:ext cx="12192000" cy="558694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22EB76-AEAA-47DB-9908-F6BBB755D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701" y="1539658"/>
            <a:ext cx="6158340" cy="498825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C4F6D2-0729-4845-8AC0-0170FE21F3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4813" y="4814888"/>
            <a:ext cx="5965825" cy="1585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 goes here (if needed)</a:t>
            </a:r>
          </a:p>
          <a:p>
            <a:pPr lvl="0"/>
            <a:r>
              <a:rPr lang="en-GB" dirty="0"/>
              <a:t>DD Month Year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96B1D5-69E5-4D56-A77C-1C59442162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44813" y="1614488"/>
            <a:ext cx="5965825" cy="168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4F1B5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title for presentation goes here – no more than three lines at 36pt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35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mill, generator, device, sky&#10;&#10;Description automatically generated">
            <a:extLst>
              <a:ext uri="{FF2B5EF4-FFF2-40B4-BE49-F238E27FC236}">
                <a16:creationId xmlns:a16="http://schemas.microsoft.com/office/drawing/2014/main" id="{6E0DB9EB-C348-822D-699F-31F8BF71B1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5" b="10808"/>
          <a:stretch/>
        </p:blipFill>
        <p:spPr>
          <a:xfrm>
            <a:off x="0" y="1271061"/>
            <a:ext cx="12192000" cy="558694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22EB76-AEAA-47DB-9908-F6BBB755D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701" y="1539658"/>
            <a:ext cx="6158340" cy="498825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C4F6D2-0729-4845-8AC0-0170FE21F3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4813" y="4814888"/>
            <a:ext cx="5965825" cy="1585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 goes here (if needed)</a:t>
            </a:r>
          </a:p>
          <a:p>
            <a:pPr lvl="0"/>
            <a:r>
              <a:rPr lang="en-GB" dirty="0"/>
              <a:t>DD Month Year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96B1D5-69E5-4D56-A77C-1C59442162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44813" y="1614488"/>
            <a:ext cx="5965825" cy="168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4F1B5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title for presentation goes here – no more than three lines at 36pt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894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1146B-C5B3-4BD2-5B3F-39CDF56ECE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r="2823"/>
          <a:stretch/>
        </p:blipFill>
        <p:spPr>
          <a:xfrm>
            <a:off x="-2" y="1271060"/>
            <a:ext cx="12191999" cy="558694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22EB76-AEAA-47DB-9908-F6BBB755D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701" y="1539658"/>
            <a:ext cx="6158340" cy="498825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C4F6D2-0729-4845-8AC0-0170FE21F3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4813" y="4814888"/>
            <a:ext cx="5965825" cy="1585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 goes here (if needed)</a:t>
            </a:r>
          </a:p>
          <a:p>
            <a:pPr lvl="0"/>
            <a:r>
              <a:rPr lang="en-GB" dirty="0"/>
              <a:t>DD Month Year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96B1D5-69E5-4D56-A77C-1C59442162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44813" y="1614488"/>
            <a:ext cx="5965825" cy="168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4F1B5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title for presentation goes here – no more than three lines at 36pt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359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133D6-0C72-5BE9-3739-D87DD05B47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" r="514"/>
          <a:stretch/>
        </p:blipFill>
        <p:spPr>
          <a:xfrm>
            <a:off x="0" y="1285867"/>
            <a:ext cx="12192000" cy="55721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22EB76-AEAA-47DB-9908-F6BBB755D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701" y="1539658"/>
            <a:ext cx="6158340" cy="498825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C4F6D2-0729-4845-8AC0-0170FE21F3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4813" y="4814888"/>
            <a:ext cx="5965825" cy="1585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 goes here (if needed)</a:t>
            </a:r>
          </a:p>
          <a:p>
            <a:pPr lvl="0"/>
            <a:r>
              <a:rPr lang="en-GB" dirty="0"/>
              <a:t>DD Month Year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96B1D5-69E5-4D56-A77C-1C59442162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44813" y="1614488"/>
            <a:ext cx="5965825" cy="168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4F1B5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Main title for presentation goes here – no more than three lines at 36pt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4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7083EA-34CD-4219-AD00-8FDA377E56B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9024"/>
          </a:xfrm>
          <a:prstGeom prst="rect">
            <a:avLst/>
          </a:prstGeom>
          <a:solidFill>
            <a:srgbClr val="4F1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E72993-31D8-476C-90F3-0E5128FD5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924395"/>
            <a:ext cx="3715072" cy="300920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16FDED8-1670-4EE4-9930-0AFE975B8C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62128" y="1935201"/>
            <a:ext cx="5714933" cy="2468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Divider title, this can go over more than one line</a:t>
            </a:r>
            <a:endParaRPr lang="en-GB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5855CC5-7328-4CEC-BBED-67256917240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60510" y="4700587"/>
            <a:ext cx="5714933" cy="1655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Divider sub-title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5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8F20-8FCF-448A-A3AE-D3BCF055A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FDB09-0A05-45EF-B122-3E549BB873A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11959"/>
            <a:ext cx="10515600" cy="1377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9AF5-B6A8-4F71-9B40-C50FCEC4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23A4-B207-4971-A884-C6351F186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0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CF65-AAF0-42DD-88B5-15081C06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512"/>
            <a:ext cx="11132976" cy="623922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1EC1A-C0F2-45ED-B0CA-8FD8273CA0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1017037"/>
            <a:ext cx="11132975" cy="5159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FB7BB-1FE9-4EEE-A6A4-C7C7DD6E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723A4-B207-4971-A884-C6351F186E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00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7113F1-C7A4-4B62-AFAE-F295F151F37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588" y="418536"/>
            <a:ext cx="2859892" cy="4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6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49" r:id="rId2"/>
    <p:sldLayoutId id="2147483673" r:id="rId3"/>
    <p:sldLayoutId id="2147483675" r:id="rId4"/>
    <p:sldLayoutId id="2147483676" r:id="rId5"/>
    <p:sldLayoutId id="214748367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7FB900-79E2-4A0E-AB2A-297DAF4BBE03}"/>
              </a:ext>
            </a:extLst>
          </p:cNvPr>
          <p:cNvSpPr/>
          <p:nvPr userDrawn="1"/>
        </p:nvSpPr>
        <p:spPr>
          <a:xfrm>
            <a:off x="0" y="2825"/>
            <a:ext cx="683568" cy="6858000"/>
          </a:xfrm>
          <a:prstGeom prst="rect">
            <a:avLst/>
          </a:prstGeom>
          <a:solidFill>
            <a:srgbClr val="4F1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FFFFFF"/>
              </a:solidFill>
              <a:latin typeface="Arial Regular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77C2E88-1677-40E0-825B-29082C5EB06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60" y="275537"/>
            <a:ext cx="432048" cy="3499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FEF1A-836B-4924-9592-831FC95F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743" y="6356349"/>
            <a:ext cx="410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7A723A4-B207-4971-A884-C6351F186E8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87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3" r:id="rId3"/>
    <p:sldLayoutId id="2147483666" r:id="rId4"/>
    <p:sldLayoutId id="2147483672" r:id="rId5"/>
    <p:sldLayoutId id="2147483668" r:id="rId6"/>
    <p:sldLayoutId id="2147483669" r:id="rId7"/>
    <p:sldLayoutId id="214748368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mohamed.abuella@northumbria.ac.uk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04EC9-4534-4E61-947D-7E789CDA0A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Mohamed Abuella¹, Adib Allahham¹, Sara Louise Walker²</a:t>
            </a:r>
          </a:p>
          <a:p>
            <a:r>
              <a:rPr lang="en-GB" dirty="0"/>
              <a:t>¹ Northumbria University, UK</a:t>
            </a:r>
            <a:br>
              <a:rPr lang="en-GB" dirty="0"/>
            </a:br>
            <a:r>
              <a:rPr lang="en-GB" dirty="0"/>
              <a:t>² University of Birmingham, UK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FCA69-A79A-4E2E-8B08-940DE8465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8249" y="1526650"/>
            <a:ext cx="6154433" cy="18466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600" dirty="0"/>
              <a:t>Paper ID:154</a:t>
            </a:r>
          </a:p>
          <a:p>
            <a:pPr algn="ctr">
              <a:lnSpc>
                <a:spcPct val="150000"/>
              </a:lnSpc>
            </a:pPr>
            <a:r>
              <a:rPr lang="en-GB" sz="2000" dirty="0"/>
              <a:t>A Game-Theoretic Framework for Hydrogen Integration to Accelerate Energy Transitions in Great Britain</a:t>
            </a:r>
          </a:p>
        </p:txBody>
      </p:sp>
    </p:spTree>
    <p:extLst>
      <p:ext uri="{BB962C8B-B14F-4D97-AF65-F5344CB8AC3E}">
        <p14:creationId xmlns:p14="http://schemas.microsoft.com/office/powerpoint/2010/main" val="79717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卡通人物&#10;&#10;AI 生成的内容可能不正确。">
            <a:extLst>
              <a:ext uri="{FF2B5EF4-FFF2-40B4-BE49-F238E27FC236}">
                <a16:creationId xmlns:a16="http://schemas.microsoft.com/office/drawing/2014/main" id="{F68E178F-F673-09DF-AE3A-56254B4A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26" y="0"/>
            <a:ext cx="11515474" cy="14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AB8CFDC3-95F8-D490-B386-B34D00AAE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25" y="1492861"/>
            <a:ext cx="11515474" cy="36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+mj-lt"/>
                <a:cs typeface="Times New Roman" panose="02020603050405020304" pitchFamily="18" charset="0"/>
              </a:rPr>
              <a:t>A Game-Theoretic Framework for Hydrogen Integration to Accelerate Energy Transitions in Great Britain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A7A5F-5B46-BA02-8293-13CCF49BA369}"/>
              </a:ext>
            </a:extLst>
          </p:cNvPr>
          <p:cNvSpPr/>
          <p:nvPr/>
        </p:nvSpPr>
        <p:spPr>
          <a:xfrm>
            <a:off x="676525" y="1836224"/>
            <a:ext cx="7288567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cs typeface="Times New Roman" panose="02020603050405020304" pitchFamily="18" charset="0"/>
              </a:rPr>
              <a:t>Objective: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To assess the optimal strategies for decarbonizing the GB’s energy system, with focus on hydrogen integration.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C939E4-6703-E8A9-E8D0-1B31627A521D}"/>
              </a:ext>
            </a:extLst>
          </p:cNvPr>
          <p:cNvSpPr/>
          <p:nvPr/>
        </p:nvSpPr>
        <p:spPr>
          <a:xfrm>
            <a:off x="689579" y="3060287"/>
            <a:ext cx="7110652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cs typeface="Times New Roman" panose="02020603050405020304" pitchFamily="18" charset="0"/>
              </a:rPr>
              <a:t>Research Questions: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pPr marL="173038" indent="-173038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What are the optimal strategies for incorporating hydrogen into existing energy systems?</a:t>
            </a:r>
          </a:p>
          <a:p>
            <a:pPr marL="173038" indent="-173038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How can hydrogen contribute to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decarbonisation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across electricity, heating, and transportation?</a:t>
            </a:r>
          </a:p>
          <a:p>
            <a:pPr marL="173038" indent="-173038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What are the economic and technical challenges of hydrogen integration?</a:t>
            </a:r>
          </a:p>
          <a:p>
            <a:pPr marL="173038" indent="-173038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How can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optimisation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models address these challenges and identify pathways for hydrogen integration?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864AB-BF3F-7EAD-B74D-C4633BE7CDF1}"/>
              </a:ext>
            </a:extLst>
          </p:cNvPr>
          <p:cNvSpPr txBox="1"/>
          <p:nvPr/>
        </p:nvSpPr>
        <p:spPr>
          <a:xfrm>
            <a:off x="8592169" y="5929945"/>
            <a:ext cx="324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  <a:cs typeface="Times New Roman" panose="02020603050405020304" pitchFamily="18" charset="0"/>
              </a:rPr>
              <a:t> Zones of the DNOs in the GB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DAAF84-077D-E1F9-2577-2DEEE5A18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122" y="1951741"/>
            <a:ext cx="4461380" cy="39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8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BFBD-48F8-26A7-0045-BFAFF57F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2" descr="卡通人物&#10;&#10;AI 生成的内容可能不正确。">
            <a:extLst>
              <a:ext uri="{FF2B5EF4-FFF2-40B4-BE49-F238E27FC236}">
                <a16:creationId xmlns:a16="http://schemas.microsoft.com/office/drawing/2014/main" id="{C11FF664-749C-14FD-511C-7D94FE2615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1" y="12032"/>
            <a:ext cx="11505539" cy="1425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CFB37E-EEA3-6167-7E6F-2DEE56C59108}"/>
              </a:ext>
            </a:extLst>
          </p:cNvPr>
          <p:cNvGrpSpPr/>
          <p:nvPr/>
        </p:nvGrpSpPr>
        <p:grpSpPr>
          <a:xfrm>
            <a:off x="777677" y="2713641"/>
            <a:ext cx="5209093" cy="3727510"/>
            <a:chOff x="5747106" y="1803866"/>
            <a:chExt cx="4083292" cy="2513278"/>
          </a:xfrm>
        </p:grpSpPr>
        <p:pic>
          <p:nvPicPr>
            <p:cNvPr id="8" name="Picture 7" descr="A diagram of a nuclear power plant&#10;&#10;AI-generated content may be incorrect.">
              <a:extLst>
                <a:ext uri="{FF2B5EF4-FFF2-40B4-BE49-F238E27FC236}">
                  <a16:creationId xmlns:a16="http://schemas.microsoft.com/office/drawing/2014/main" id="{7B075E6F-4EE5-E3D3-F904-38BAB1E7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106" y="1803866"/>
              <a:ext cx="4083292" cy="22850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B2A60-456A-58A1-BB29-FCB6C105AA82}"/>
                </a:ext>
              </a:extLst>
            </p:cNvPr>
            <p:cNvSpPr txBox="1"/>
            <p:nvPr/>
          </p:nvSpPr>
          <p:spPr>
            <a:xfrm>
              <a:off x="5867400" y="4088874"/>
              <a:ext cx="3805507" cy="228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1600" dirty="0">
                  <a:effectLst/>
                  <a:latin typeface="+mj-lt"/>
                  <a:ea typeface="SimSun" panose="02010600030101010101" pitchFamily="2" charset="-122"/>
                </a:rPr>
                <a:t>Integrated multi-vector energy system framework 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CD277-16EB-148E-0542-190EE65BBC1C}"/>
              </a:ext>
            </a:extLst>
          </p:cNvPr>
          <p:cNvSpPr/>
          <p:nvPr/>
        </p:nvSpPr>
        <p:spPr>
          <a:xfrm>
            <a:off x="614121" y="1445275"/>
            <a:ext cx="2714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System Description: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13ABA2-1D10-0374-06CF-9CBD1A93A5BA}"/>
              </a:ext>
            </a:extLst>
          </p:cNvPr>
          <p:cNvSpPr/>
          <p:nvPr/>
        </p:nvSpPr>
        <p:spPr>
          <a:xfrm>
            <a:off x="669778" y="1777395"/>
            <a:ext cx="11505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+mj-lt"/>
                <a:cs typeface="Times New Roman" panose="02020603050405020304" pitchFamily="18" charset="0"/>
              </a:rPr>
              <a:t>The GB’s energy systems networks: Electricity and gas/hydrogen networks have been built using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pandapower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pandapipes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, and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Pyomo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in Python.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0BB1EA-795E-E2E1-5CB8-8E5D193CEEF5}"/>
              </a:ext>
            </a:extLst>
          </p:cNvPr>
          <p:cNvGrpSpPr/>
          <p:nvPr/>
        </p:nvGrpSpPr>
        <p:grpSpPr>
          <a:xfrm>
            <a:off x="6374373" y="2346569"/>
            <a:ext cx="5628607" cy="4186708"/>
            <a:chOff x="6342568" y="2218245"/>
            <a:chExt cx="5628607" cy="418670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64B908-B730-1142-D95E-2554BB5C9B9E}"/>
                </a:ext>
              </a:extLst>
            </p:cNvPr>
            <p:cNvGrpSpPr/>
            <p:nvPr/>
          </p:nvGrpSpPr>
          <p:grpSpPr>
            <a:xfrm>
              <a:off x="6342568" y="2218245"/>
              <a:ext cx="2816317" cy="4186708"/>
              <a:chOff x="1230852" y="2055737"/>
              <a:chExt cx="2314627" cy="314415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B76D9D-1959-1C51-D799-0AFDFEDBA13B}"/>
                  </a:ext>
                </a:extLst>
              </p:cNvPr>
              <p:cNvSpPr txBox="1"/>
              <p:nvPr/>
            </p:nvSpPr>
            <p:spPr>
              <a:xfrm>
                <a:off x="1250841" y="4945641"/>
                <a:ext cx="2227448" cy="254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000000"/>
                    </a:solidFill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Electricity Network</a:t>
                </a:r>
                <a:endParaRPr lang="en-GB" sz="16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3" name="Picture">
                <a:extLst>
                  <a:ext uri="{FF2B5EF4-FFF2-40B4-BE49-F238E27FC236}">
                    <a16:creationId xmlns:a16="http://schemas.microsoft.com/office/drawing/2014/main" id="{868F2111-3C3F-B9DA-A321-26B37BFE85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52" y="2055737"/>
                <a:ext cx="2314627" cy="2842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962059-7962-F7B5-EE08-F44DDF7EAA35}"/>
                </a:ext>
              </a:extLst>
            </p:cNvPr>
            <p:cNvGrpSpPr/>
            <p:nvPr/>
          </p:nvGrpSpPr>
          <p:grpSpPr>
            <a:xfrm>
              <a:off x="9430260" y="2271713"/>
              <a:ext cx="2540915" cy="4133240"/>
              <a:chOff x="7778719" y="2055737"/>
              <a:chExt cx="2391233" cy="434605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9EC63C-899A-AE6E-3E82-064D726A0DDF}"/>
                  </a:ext>
                </a:extLst>
              </p:cNvPr>
              <p:cNvSpPr txBox="1"/>
              <p:nvPr/>
            </p:nvSpPr>
            <p:spPr>
              <a:xfrm>
                <a:off x="7967763" y="6045806"/>
                <a:ext cx="2202189" cy="355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000000"/>
                    </a:solidFill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Gas/Hydrogen Network</a:t>
                </a:r>
                <a:endParaRPr lang="en-GB" sz="1600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8" name="Picture">
                <a:extLst>
                  <a:ext uri="{FF2B5EF4-FFF2-40B4-BE49-F238E27FC236}">
                    <a16:creationId xmlns:a16="http://schemas.microsoft.com/office/drawing/2014/main" id="{82D2433E-2EB1-E4F8-A8C7-6AD752841E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8719" y="2055737"/>
                <a:ext cx="2391233" cy="3801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5603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AC0ED1-5D95-E802-F924-CCDB90E85A56}"/>
              </a:ext>
            </a:extLst>
          </p:cNvPr>
          <p:cNvGrpSpPr/>
          <p:nvPr/>
        </p:nvGrpSpPr>
        <p:grpSpPr>
          <a:xfrm>
            <a:off x="8579713" y="1193562"/>
            <a:ext cx="3347499" cy="5609374"/>
            <a:chOff x="1911461" y="1339412"/>
            <a:chExt cx="2762054" cy="4540933"/>
          </a:xfrm>
        </p:grpSpPr>
        <p:pic>
          <p:nvPicPr>
            <p:cNvPr id="5" name="Picture 4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E0B598C2-786A-E2DC-845D-3E32DD5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767" y="1339412"/>
              <a:ext cx="1832294" cy="427976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E62C75-AD99-6879-E4B1-F31268C94F7E}"/>
                </a:ext>
              </a:extLst>
            </p:cNvPr>
            <p:cNvSpPr txBox="1"/>
            <p:nvPr/>
          </p:nvSpPr>
          <p:spPr>
            <a:xfrm>
              <a:off x="1911461" y="5619177"/>
              <a:ext cx="2762054" cy="261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Framework Flowchart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F3F46E1-E670-BBAA-BA82-3D1F9B457F93}"/>
              </a:ext>
            </a:extLst>
          </p:cNvPr>
          <p:cNvSpPr/>
          <p:nvPr/>
        </p:nvSpPr>
        <p:spPr>
          <a:xfrm>
            <a:off x="671665" y="171559"/>
            <a:ext cx="8114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Methodology: Modelling Long-term Planning &amp; Short-term Operation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E4EFFA-4527-AE00-533B-8EBA24F5B570}"/>
              </a:ext>
            </a:extLst>
          </p:cNvPr>
          <p:cNvSpPr txBox="1"/>
          <p:nvPr/>
        </p:nvSpPr>
        <p:spPr>
          <a:xfrm>
            <a:off x="683463" y="535003"/>
            <a:ext cx="11509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Forms the foundational optimization layer for the multilevel optimization framework, which incorporates short-term operation (OPGF) and long-term planning (game-theoretic model) to achieve GB's net-zero by 2050.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AA1777-2755-3E94-77E1-21CE41D8B391}"/>
              </a:ext>
            </a:extLst>
          </p:cNvPr>
          <p:cNvSpPr txBox="1"/>
          <p:nvPr/>
        </p:nvSpPr>
        <p:spPr>
          <a:xfrm>
            <a:off x="689361" y="1367026"/>
            <a:ext cx="8511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We solve for a Nash-Cournot Equilibrium, where no single player can improve their outcome by unilaterally changing their investment strategy.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57757B-B652-8C03-7521-EE72BB2695A8}"/>
                  </a:ext>
                </a:extLst>
              </p:cNvPr>
              <p:cNvSpPr txBox="1"/>
              <p:nvPr/>
            </p:nvSpPr>
            <p:spPr>
              <a:xfrm>
                <a:off x="870449" y="2616859"/>
                <a:ext cx="4751786" cy="4069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NPV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𝐹𝐶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-NI</a:t>
                </a:r>
              </a:p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6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iscount</m:t>
                      </m:r>
                      <m:r>
                        <m:rPr>
                          <m:nor/>
                        </m:rP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rate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, 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years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planning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horizon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Revenue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Opex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cost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(£)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Fixed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cost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fraction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technology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(%) 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Capex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cost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technology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(£/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MW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Initial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capacity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technology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Invested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capacity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technology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𝑀𝑊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Net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investment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outlays</m:t>
                      </m:r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(£)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57757B-B652-8C03-7521-EE72BB269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49" y="2616859"/>
                <a:ext cx="4751786" cy="4069582"/>
              </a:xfrm>
              <a:prstGeom prst="rect">
                <a:avLst/>
              </a:prstGeom>
              <a:blipFill>
                <a:blip r:embed="rId3"/>
                <a:stretch>
                  <a:fillRect l="-3081" t="-11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713DFDD-C95E-70FA-FDE9-FE2E69F68F03}"/>
              </a:ext>
            </a:extLst>
          </p:cNvPr>
          <p:cNvSpPr txBox="1"/>
          <p:nvPr/>
        </p:nvSpPr>
        <p:spPr>
          <a:xfrm>
            <a:off x="671664" y="2130442"/>
            <a:ext cx="8361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Each player's decision is driven by maximizing their Net Present Value (NPV).</a:t>
            </a:r>
          </a:p>
        </p:txBody>
      </p:sp>
    </p:spTree>
    <p:extLst>
      <p:ext uri="{BB962C8B-B14F-4D97-AF65-F5344CB8AC3E}">
        <p14:creationId xmlns:p14="http://schemas.microsoft.com/office/powerpoint/2010/main" val="228533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BE6988-8D60-1790-FC60-179350705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519453"/>
              </p:ext>
            </p:extLst>
          </p:nvPr>
        </p:nvGraphicFramePr>
        <p:xfrm>
          <a:off x="978944" y="1686008"/>
          <a:ext cx="10890189" cy="3215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81670">
                  <a:extLst>
                    <a:ext uri="{9D8B030D-6E8A-4147-A177-3AD203B41FA5}">
                      <a16:colId xmlns:a16="http://schemas.microsoft.com/office/drawing/2014/main" val="66446857"/>
                    </a:ext>
                  </a:extLst>
                </a:gridCol>
                <a:gridCol w="931772">
                  <a:extLst>
                    <a:ext uri="{9D8B030D-6E8A-4147-A177-3AD203B41FA5}">
                      <a16:colId xmlns:a16="http://schemas.microsoft.com/office/drawing/2014/main" val="4023152482"/>
                    </a:ext>
                  </a:extLst>
                </a:gridCol>
                <a:gridCol w="1584012">
                  <a:extLst>
                    <a:ext uri="{9D8B030D-6E8A-4147-A177-3AD203B41FA5}">
                      <a16:colId xmlns:a16="http://schemas.microsoft.com/office/drawing/2014/main" val="2194857513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645562491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1637546473"/>
                    </a:ext>
                  </a:extLst>
                </a:gridCol>
                <a:gridCol w="1864735">
                  <a:extLst>
                    <a:ext uri="{9D8B030D-6E8A-4147-A177-3AD203B41FA5}">
                      <a16:colId xmlns:a16="http://schemas.microsoft.com/office/drawing/2014/main" val="427027464"/>
                    </a:ext>
                  </a:extLst>
                </a:gridCol>
              </a:tblGrid>
              <a:tr h="914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Technology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2025</a:t>
                      </a:r>
                    </a:p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(GW)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2050 Scenarios 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(GW)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739130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Uniform +25GW/Tech.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High RES–High H</a:t>
                      </a:r>
                      <a:r>
                        <a:rPr lang="en-US" sz="1600" b="0" u="none" strike="noStrike" baseline="-250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High RES–Low H</a:t>
                      </a:r>
                      <a:r>
                        <a:rPr lang="en-US" sz="1600" b="0" u="none" strike="noStrike" baseline="-250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High H</a:t>
                      </a:r>
                      <a:r>
                        <a:rPr lang="en-US" sz="1600" b="0" u="none" strike="noStrike" baseline="-250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b="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–Low BESS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48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Nuclear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6.8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31.8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72092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Wind (offshore, onshore)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81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0340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Solar (PV)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36562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BESS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60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697823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Others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&gt;25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&gt;25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&gt;25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&gt;25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&gt;25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825483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G2P (H2-CCGT)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06715"/>
                  </a:ext>
                </a:extLst>
              </a:tr>
              <a:tr h="2108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G2P (H2-OCGT)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30295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G2P (Fuel Cell)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7648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P2G (</a:t>
                      </a:r>
                      <a:r>
                        <a:rPr lang="en-US" sz="1600" u="none" strike="noStrike" dirty="0" err="1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Electrolyser</a:t>
                      </a:r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25.5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52292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G2G (ATR+CCS, BECCS)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2456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54B9319-C966-BF19-2FA5-C7E3DE7EC079}"/>
              </a:ext>
            </a:extLst>
          </p:cNvPr>
          <p:cNvSpPr txBox="1"/>
          <p:nvPr/>
        </p:nvSpPr>
        <p:spPr>
          <a:xfrm>
            <a:off x="671145" y="525680"/>
            <a:ext cx="10345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+mj-lt"/>
                <a:ea typeface="SimSun" panose="02010600030101010101" pitchFamily="2" charset="-122"/>
              </a:rPr>
              <a:t>Installed capacity settings for four investment scenarios in 2050, with 2025 as baseline capacities.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46A67-443D-EFE0-2CC8-D6B6951780C5}"/>
              </a:ext>
            </a:extLst>
          </p:cNvPr>
          <p:cNvSpPr txBox="1"/>
          <p:nvPr/>
        </p:nvSpPr>
        <p:spPr>
          <a:xfrm>
            <a:off x="671145" y="912575"/>
            <a:ext cx="9299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+mj-lt"/>
                <a:ea typeface="SimSun" panose="02010600030101010101" pitchFamily="2" charset="-122"/>
              </a:rPr>
              <a:t>The electric peak demand is 102.17GWh, while hydrogen peak demand=14.27 GWh.</a:t>
            </a:r>
            <a:endParaRPr lang="en-US" sz="1400" dirty="0"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AFB6F8-195B-3C68-ABDB-5CE41DBD0287}"/>
              </a:ext>
            </a:extLst>
          </p:cNvPr>
          <p:cNvSpPr/>
          <p:nvPr/>
        </p:nvSpPr>
        <p:spPr>
          <a:xfrm>
            <a:off x="671145" y="138785"/>
            <a:ext cx="2421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+mj-lt"/>
                <a:cs typeface="Times New Roman" panose="02020603050405020304" pitchFamily="18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53903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4D57F0-5871-4061-7B69-01152E643AA1}"/>
              </a:ext>
            </a:extLst>
          </p:cNvPr>
          <p:cNvSpPr/>
          <p:nvPr/>
        </p:nvSpPr>
        <p:spPr>
          <a:xfrm>
            <a:off x="686172" y="505847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+mj-lt"/>
                <a:cs typeface="Times New Roman" panose="02020603050405020304" pitchFamily="18" charset="0"/>
              </a:rPr>
              <a:t>2025-2050 Planning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B621CD-965E-F585-50D1-E4A1E8C3B42D}"/>
              </a:ext>
            </a:extLst>
          </p:cNvPr>
          <p:cNvSpPr/>
          <p:nvPr/>
        </p:nvSpPr>
        <p:spPr>
          <a:xfrm>
            <a:off x="686172" y="122976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latin typeface="+mj-lt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9" name="Picture 18" descr="A graph of blue rectangular bars with black text&#10;&#10;AI-generated content may be incorrect.">
            <a:extLst>
              <a:ext uri="{FF2B5EF4-FFF2-40B4-BE49-F238E27FC236}">
                <a16:creationId xmlns:a16="http://schemas.microsoft.com/office/drawing/2014/main" id="{9571FD38-ED62-EE8E-CF54-944582ED0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23" y="914224"/>
            <a:ext cx="5030436" cy="2515218"/>
          </a:xfrm>
          <a:prstGeom prst="rect">
            <a:avLst/>
          </a:prstGeom>
        </p:spPr>
      </p:pic>
      <p:pic>
        <p:nvPicPr>
          <p:cNvPr id="23" name="Picture 22" descr="A graph of a number of blue squares&#10;&#10;AI-generated content may be incorrect.">
            <a:extLst>
              <a:ext uri="{FF2B5EF4-FFF2-40B4-BE49-F238E27FC236}">
                <a16:creationId xmlns:a16="http://schemas.microsoft.com/office/drawing/2014/main" id="{AF1120C8-0B98-5426-2EBD-96A163F1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49" y="883603"/>
            <a:ext cx="5030436" cy="2515218"/>
          </a:xfrm>
          <a:prstGeom prst="rect">
            <a:avLst/>
          </a:prstGeom>
        </p:spPr>
      </p:pic>
      <p:pic>
        <p:nvPicPr>
          <p:cNvPr id="25" name="Picture 24" descr="A blue graph with black text&#10;&#10;AI-generated content may be incorrect.">
            <a:extLst>
              <a:ext uri="{FF2B5EF4-FFF2-40B4-BE49-F238E27FC236}">
                <a16:creationId xmlns:a16="http://schemas.microsoft.com/office/drawing/2014/main" id="{6E632571-4845-4FBE-8B02-EED13C114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23" y="3598264"/>
            <a:ext cx="5030436" cy="2515218"/>
          </a:xfrm>
          <a:prstGeom prst="rect">
            <a:avLst/>
          </a:prstGeom>
        </p:spPr>
      </p:pic>
      <p:pic>
        <p:nvPicPr>
          <p:cNvPr id="27" name="Picture 26" descr="A graph with blue squares&#10;&#10;AI-generated content may be incorrect.">
            <a:extLst>
              <a:ext uri="{FF2B5EF4-FFF2-40B4-BE49-F238E27FC236}">
                <a16:creationId xmlns:a16="http://schemas.microsoft.com/office/drawing/2014/main" id="{E755BC2D-7BB1-06B4-A717-21168611B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49" y="3580414"/>
            <a:ext cx="5030436" cy="25152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DAA9B9-14C5-543C-A117-D5B58513BC6E}"/>
              </a:ext>
            </a:extLst>
          </p:cNvPr>
          <p:cNvSpPr txBox="1"/>
          <p:nvPr/>
        </p:nvSpPr>
        <p:spPr>
          <a:xfrm>
            <a:off x="694123" y="3325637"/>
            <a:ext cx="4957459" cy="28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cs typeface="Times New Roman" panose="02020603050405020304" pitchFamily="18" charset="0"/>
              </a:rPr>
              <a:t>Uniform +25GW/Tech. </a:t>
            </a:r>
            <a:endParaRPr lang="en-US" sz="1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2FB7E-80CF-38D3-A227-6C331338F80E}"/>
              </a:ext>
            </a:extLst>
          </p:cNvPr>
          <p:cNvSpPr txBox="1"/>
          <p:nvPr/>
        </p:nvSpPr>
        <p:spPr>
          <a:xfrm>
            <a:off x="6713466" y="3313425"/>
            <a:ext cx="49082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1200" dirty="0">
                <a:cs typeface="Times New Roman" panose="02020603050405020304" pitchFamily="18" charset="0"/>
              </a:rPr>
              <a:t>High RES–High H</a:t>
            </a:r>
            <a:r>
              <a:rPr lang="en-US" sz="1200" baseline="-25000" dirty="0">
                <a:cs typeface="Times New Roman" panose="02020603050405020304" pitchFamily="18" charset="0"/>
              </a:rPr>
              <a:t>2</a:t>
            </a:r>
            <a:endParaRPr lang="en-US" sz="1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7E7A2-7C4A-D9D3-521B-09042878C6A0}"/>
              </a:ext>
            </a:extLst>
          </p:cNvPr>
          <p:cNvSpPr txBox="1"/>
          <p:nvPr/>
        </p:nvSpPr>
        <p:spPr>
          <a:xfrm>
            <a:off x="6854068" y="6075153"/>
            <a:ext cx="49082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1200" dirty="0">
                <a:cs typeface="Times New Roman" panose="02020603050405020304" pitchFamily="18" charset="0"/>
              </a:rPr>
              <a:t>High H</a:t>
            </a:r>
            <a:r>
              <a:rPr lang="en-US" sz="1200" baseline="-25000" dirty="0">
                <a:cs typeface="Times New Roman" panose="02020603050405020304" pitchFamily="18" charset="0"/>
              </a:rPr>
              <a:t>2</a:t>
            </a:r>
            <a:r>
              <a:rPr lang="en-US" sz="1200" dirty="0">
                <a:cs typeface="Times New Roman" panose="02020603050405020304" pitchFamily="18" charset="0"/>
              </a:rPr>
              <a:t>–Low BESS</a:t>
            </a:r>
            <a:endParaRPr lang="en-US" sz="1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83CE2-93D5-F74B-1CC7-4D9B29B1A50E}"/>
              </a:ext>
            </a:extLst>
          </p:cNvPr>
          <p:cNvSpPr txBox="1"/>
          <p:nvPr/>
        </p:nvSpPr>
        <p:spPr>
          <a:xfrm>
            <a:off x="686172" y="6075154"/>
            <a:ext cx="49574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1200" dirty="0">
                <a:cs typeface="Times New Roman" panose="02020603050405020304" pitchFamily="18" charset="0"/>
              </a:rPr>
              <a:t>High RES–Low H</a:t>
            </a:r>
            <a:r>
              <a:rPr lang="en-US" sz="1200" baseline="-25000" dirty="0">
                <a:cs typeface="Times New Roman" panose="02020603050405020304" pitchFamily="18" charset="0"/>
              </a:rPr>
              <a:t>2</a:t>
            </a:r>
            <a:endParaRPr lang="en-US" sz="1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4CEC4-8BB5-ACD5-619D-AAA3451A8A53}"/>
              </a:ext>
            </a:extLst>
          </p:cNvPr>
          <p:cNvSpPr txBox="1"/>
          <p:nvPr/>
        </p:nvSpPr>
        <p:spPr>
          <a:xfrm>
            <a:off x="5102942" y="586924"/>
            <a:ext cx="7014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The electric peak demand is 102.17GWh, while hydrogen peak demand=14.27 GWh.</a:t>
            </a:r>
          </a:p>
        </p:txBody>
      </p:sp>
    </p:spTree>
    <p:extLst>
      <p:ext uri="{BB962C8B-B14F-4D97-AF65-F5344CB8AC3E}">
        <p14:creationId xmlns:p14="http://schemas.microsoft.com/office/powerpoint/2010/main" val="196681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4DF0D3-01B7-5B74-A954-0B0637E90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352784"/>
              </p:ext>
            </p:extLst>
          </p:nvPr>
        </p:nvGraphicFramePr>
        <p:xfrm>
          <a:off x="1513311" y="1755056"/>
          <a:ext cx="9864000" cy="3660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8000">
                  <a:extLst>
                    <a:ext uri="{9D8B030D-6E8A-4147-A177-3AD203B41FA5}">
                      <a16:colId xmlns:a16="http://schemas.microsoft.com/office/drawing/2014/main" val="409180114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1918060057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287642337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3787352547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19706969"/>
                    </a:ext>
                  </a:extLst>
                </a:gridCol>
              </a:tblGrid>
              <a:tr h="34283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 dirty="0">
                          <a:effectLst/>
                        </a:rPr>
                        <a:t>Metric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 dirty="0">
                          <a:effectLst/>
                        </a:rPr>
                        <a:t>Uniform +25GW/Tech.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>
                          <a:effectLst/>
                        </a:rPr>
                        <a:t>High RES–High H₂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>
                          <a:effectLst/>
                        </a:rPr>
                        <a:t>High RES–Low H₂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1" u="none" strike="noStrike" dirty="0">
                          <a:effectLst/>
                        </a:rPr>
                        <a:t>High H₂–Low BESS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73571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Total Demand (GWh)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152.51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158.1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117.75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182.75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4733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Electric Demand (GWh)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119.2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136.22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103.1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149.44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29223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Hydrogen Demand (GWh)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33.31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21.88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14.65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33.31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1764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Total Supply (GWh)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152.51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158.1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117.75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182.75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3507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Operational Cost (£m)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6.64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3.61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2.05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4.76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51256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CO₂ Emissions (</a:t>
                      </a:r>
                      <a:r>
                        <a:rPr lang="en-GB" sz="1600" u="none" strike="noStrike" dirty="0" err="1">
                          <a:effectLst/>
                        </a:rPr>
                        <a:t>tCO₂eq</a:t>
                      </a:r>
                      <a:r>
                        <a:rPr lang="en-GB" sz="1600" u="none" strike="noStrike" dirty="0">
                          <a:effectLst/>
                        </a:rPr>
                        <a:t>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734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6524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G2P / Peak Demand (%)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13.46%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5.38%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0.27%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13.02%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89308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RES Utilisation (%)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45.15%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>
                          <a:effectLst/>
                        </a:rPr>
                        <a:t>64.82%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48.41%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u="none" strike="noStrike" dirty="0">
                          <a:effectLst/>
                        </a:rPr>
                        <a:t>43.22%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396" marR="4396" marT="439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928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5F2920-2DF7-4810-0186-3BE4EC5B0098}"/>
              </a:ext>
            </a:extLst>
          </p:cNvPr>
          <p:cNvSpPr txBox="1"/>
          <p:nvPr/>
        </p:nvSpPr>
        <p:spPr>
          <a:xfrm>
            <a:off x="686172" y="554653"/>
            <a:ext cx="95708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Simulation results for 2050 peak demand under different capacity allocation scenarios. </a:t>
            </a:r>
          </a:p>
          <a:p>
            <a:endParaRPr lang="en-GB" dirty="0"/>
          </a:p>
          <a:p>
            <a:r>
              <a:rPr lang="en-GB" sz="1400" dirty="0"/>
              <a:t>The electric peak demand is 102.17GWh, while hydrogen peak demand=14.27 GWh.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04D28E-5CD4-388F-1A87-B3F1B3DD6788}"/>
              </a:ext>
            </a:extLst>
          </p:cNvPr>
          <p:cNvSpPr/>
          <p:nvPr/>
        </p:nvSpPr>
        <p:spPr>
          <a:xfrm>
            <a:off x="686172" y="122976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latin typeface="+mj-lt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5207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5C243-3719-0C49-D9FA-06341180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35E342-369C-6720-107E-623C0F39BCEE}"/>
              </a:ext>
            </a:extLst>
          </p:cNvPr>
          <p:cNvSpPr/>
          <p:nvPr/>
        </p:nvSpPr>
        <p:spPr>
          <a:xfrm>
            <a:off x="671665" y="171558"/>
            <a:ext cx="2135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22DBC2-138E-5D22-AAE7-9E6F487D6D54}"/>
              </a:ext>
            </a:extLst>
          </p:cNvPr>
          <p:cNvSpPr txBox="1"/>
          <p:nvPr/>
        </p:nvSpPr>
        <p:spPr>
          <a:xfrm>
            <a:off x="671665" y="540890"/>
            <a:ext cx="11430219" cy="3884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rial" panose="020B0604020202020204" pitchFamily="34" charset="0"/>
              </a:rPr>
              <a:t>The developed bi-level game-theoretic framework offers actionable insights for </a:t>
            </a:r>
            <a:r>
              <a:rPr lang="en-US" altLang="en-US" dirty="0" err="1">
                <a:latin typeface="Arial" panose="020B0604020202020204" pitchFamily="34" charset="0"/>
              </a:rPr>
              <a:t>decarbonisation</a:t>
            </a:r>
            <a:r>
              <a:rPr lang="en-US" altLang="en-US" dirty="0">
                <a:latin typeface="Arial" panose="020B0604020202020204" pitchFamily="34" charset="0"/>
              </a:rPr>
              <a:t> planning;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Arial" panose="020B0604020202020204" pitchFamily="34" charset="0"/>
              </a:rPr>
              <a:t>Hydrogen as key flexibility vector:</a:t>
            </a:r>
          </a:p>
          <a:p>
            <a:pPr marL="64770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latin typeface="Arial" panose="020B0604020202020204" pitchFamily="34" charset="0"/>
              </a:rPr>
              <a:t>Hydrogen can supply up to 13.02% of electric peak demand;</a:t>
            </a:r>
          </a:p>
          <a:p>
            <a:pPr marL="64770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Achieved 64.82% renewable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utilisation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reducing curtailment and compensating for limited batteries;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Operational costs range: £2.05m – £6.64m, showing </a:t>
            </a:r>
            <a:r>
              <a:rPr lang="en-GB" dirty="0"/>
              <a:t>infrastructure scale and </a:t>
            </a:r>
            <a:r>
              <a:rPr lang="en-US" altLang="en-US" dirty="0">
                <a:latin typeface="Arial" panose="020B0604020202020204" pitchFamily="34" charset="0"/>
              </a:rPr>
              <a:t>cost–flexibility trade-offs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 support (e.g.,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electrolyser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subsidies) is essential for hydrogen feasibility;</a:t>
            </a: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work: cooperative game theory for coalition-based planning.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8AE3E-AB6F-72A6-B81F-985D5A182126}"/>
              </a:ext>
            </a:extLst>
          </p:cNvPr>
          <p:cNvSpPr txBox="1"/>
          <p:nvPr/>
        </p:nvSpPr>
        <p:spPr>
          <a:xfrm>
            <a:off x="761780" y="4845872"/>
            <a:ext cx="114302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>
                <a:latin typeface="+mj-lt"/>
              </a:rPr>
              <a:t>Acknowledgements</a:t>
            </a:r>
          </a:p>
          <a:p>
            <a:pPr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Dr. Danny Pudjianto (Imperial College London) – energy system planning data;</a:t>
            </a:r>
          </a:p>
          <a:p>
            <a:r>
              <a:rPr lang="en-GB" dirty="0">
                <a:latin typeface="+mj-lt"/>
              </a:rPr>
              <a:t>Prof. Meysam </a:t>
            </a:r>
            <a:r>
              <a:rPr lang="en-GB" dirty="0" err="1">
                <a:latin typeface="+mj-lt"/>
              </a:rPr>
              <a:t>Qadrdan</a:t>
            </a:r>
            <a:r>
              <a:rPr lang="en-GB" dirty="0">
                <a:latin typeface="+mj-lt"/>
              </a:rPr>
              <a:t> (Cardiff University) – GB gas network data.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Funded by EPSRC Hydrogen Integration for Accelerated Energy Transitions (HI-ACT) </a:t>
            </a:r>
            <a:r>
              <a:rPr lang="en-GB" sz="1600" i="1" dirty="0">
                <a:latin typeface="+mj-lt"/>
              </a:rPr>
              <a:t>(Grant No.: EP/X038823/2)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204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2C063-EDC3-78ED-2C21-D7DBC96D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89EBEC-7DE9-40BE-559C-42FF7D418231}"/>
              </a:ext>
            </a:extLst>
          </p:cNvPr>
          <p:cNvSpPr/>
          <p:nvPr/>
        </p:nvSpPr>
        <p:spPr>
          <a:xfrm>
            <a:off x="2038737" y="1041586"/>
            <a:ext cx="811452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Thank You for Your Attention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Any Questions?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/>
              <a:t>A Game-Theoretic Framework for Hydrogen Integration to Accelerate Energy Transitions in Great Britain</a:t>
            </a:r>
            <a:endParaRPr lang="en-US" altLang="en-US" sz="2000" b="1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  <a:hlinkClick r:id="rId2"/>
              </a:rPr>
              <a:t>mohamed.abuella@northumbria.ac.uk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432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1">
      <a:dk1>
        <a:srgbClr val="000000"/>
      </a:dk1>
      <a:lt1>
        <a:srgbClr val="FFFFFF"/>
      </a:lt1>
      <a:dk2>
        <a:srgbClr val="50274C"/>
      </a:dk2>
      <a:lt2>
        <a:srgbClr val="D6B5DB"/>
      </a:lt2>
      <a:accent1>
        <a:srgbClr val="9C45AF"/>
      </a:accent1>
      <a:accent2>
        <a:srgbClr val="41BADA"/>
      </a:accent2>
      <a:accent3>
        <a:srgbClr val="AAC73D"/>
      </a:accent3>
      <a:accent4>
        <a:srgbClr val="E6753D"/>
      </a:accent4>
      <a:accent5>
        <a:srgbClr val="50274C"/>
      </a:accent5>
      <a:accent6>
        <a:srgbClr val="063963"/>
      </a:accent6>
      <a:hlink>
        <a:srgbClr val="50274C"/>
      </a:hlink>
      <a:folHlink>
        <a:srgbClr val="50274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A1C3DF23-5DB9-464B-AF7D-543946BB4ED2}" vid="{6CA510A0-EE7B-1A4A-815C-8E9295938927}"/>
    </a:ext>
  </a:extLst>
</a:theme>
</file>

<file path=ppt/theme/theme2.xml><?xml version="1.0" encoding="utf-8"?>
<a:theme xmlns:a="http://schemas.openxmlformats.org/drawingml/2006/main" name="Custom Design">
  <a:themeElements>
    <a:clrScheme name="Custom 7">
      <a:dk1>
        <a:srgbClr val="000000"/>
      </a:dk1>
      <a:lt1>
        <a:srgbClr val="FFFFFF"/>
      </a:lt1>
      <a:dk2>
        <a:srgbClr val="4F1B59"/>
      </a:dk2>
      <a:lt2>
        <a:srgbClr val="BB97C3"/>
      </a:lt2>
      <a:accent1>
        <a:srgbClr val="9C67A8"/>
      </a:accent1>
      <a:accent2>
        <a:srgbClr val="41BADA"/>
      </a:accent2>
      <a:accent3>
        <a:srgbClr val="AAC73D"/>
      </a:accent3>
      <a:accent4>
        <a:srgbClr val="E6753D"/>
      </a:accent4>
      <a:accent5>
        <a:srgbClr val="4F1B59"/>
      </a:accent5>
      <a:accent6>
        <a:srgbClr val="063963"/>
      </a:accent6>
      <a:hlink>
        <a:srgbClr val="4F1B59"/>
      </a:hlink>
      <a:folHlink>
        <a:srgbClr val="4F1B5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A1C3DF23-5DB9-464B-AF7D-543946BB4ED2}" vid="{FF8C31CC-7F39-6848-BFA3-AFCE0C6028E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IET+Purple+PPT+Template+16.9+-+June+2023</Template>
  <TotalTime>125</TotalTime>
  <Words>836</Words>
  <Application>Microsoft Office PowerPoint</Application>
  <PresentationFormat>Widescreen</PresentationFormat>
  <Paragraphs>187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 Narrow</vt:lpstr>
      <vt:lpstr>Arial</vt:lpstr>
      <vt:lpstr>Arial Regular</vt:lpstr>
      <vt:lpstr>Calibri</vt:lpstr>
      <vt:lpstr>Cambria Math</vt:lpstr>
      <vt:lpstr>Times New Roman</vt:lpstr>
      <vt:lpstr>Wingdings</vt:lpstr>
      <vt:lpstr>Office 主题​​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Institution of Engineering and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 Liu</dc:creator>
  <cp:lastModifiedBy>Mohamed Abuella</cp:lastModifiedBy>
  <cp:revision>35</cp:revision>
  <dcterms:created xsi:type="dcterms:W3CDTF">2025-07-02T04:16:39Z</dcterms:created>
  <dcterms:modified xsi:type="dcterms:W3CDTF">2025-09-11T21:35:25Z</dcterms:modified>
</cp:coreProperties>
</file>